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embeddedFontLst>
    <p:embeddedFont>
      <p:font typeface="Montserrat Bold" pitchFamily="2" charset="77"/>
      <p:bold r:id="rId13"/>
      <p:italic r:id="rId14"/>
      <p:boldItalic r:id="rId15"/>
    </p:embeddedFont>
    <p:embeddedFont>
      <p:font typeface="Montserrat Medium" pitchFamily="2" charset="77"/>
      <p:regular r:id="rId16"/>
      <p:italic r:id="rId17"/>
    </p:embeddedFont>
    <p:embeddedFont>
      <p:font typeface="Montserrat-BoldItalic" pitchFamily="2" charset="77"/>
      <p:bold r:id="rId18"/>
      <p:italic r:id="rId19"/>
      <p:boldItalic r:id="rId20"/>
    </p:embeddedFont>
    <p:embeddedFont>
      <p:font typeface="Montserrat-Italic" pitchFamily="2" charset="77"/>
      <p:italic r:id="rId21"/>
    </p:embeddedFont>
    <p:embeddedFont>
      <p:font typeface="Tw Cen MT" panose="020B0602020104020603" pitchFamily="34" charset="77"/>
      <p:regular r:id="rId22"/>
      <p:bold r:id="rId23"/>
      <p:italic r:id="rId24"/>
      <p:boldItalic r:id="rId25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D60F2E2-9A15-4640-A911-F6179B642914}"/>
              </a:ext>
            </a:extLst>
          </p:cNvPr>
          <p:cNvGrpSpPr/>
          <p:nvPr/>
        </p:nvGrpSpPr>
        <p:grpSpPr>
          <a:xfrm>
            <a:off x="-74732" y="-21137"/>
            <a:ext cx="24521874" cy="13282390"/>
            <a:chOff x="-74732" y="-21137"/>
            <a:chExt cx="24521874" cy="13282390"/>
          </a:xfrm>
        </p:grpSpPr>
        <p:pic>
          <p:nvPicPr>
            <p:cNvPr id="119" name="Design by Metaphor.jpg"/>
            <p:cNvPicPr>
              <a:picLocks noChangeAspect="1"/>
            </p:cNvPicPr>
            <p:nvPr/>
          </p:nvPicPr>
          <p:blipFill>
            <a:blip r:embed="rId2"/>
            <a:srcRect t="15611" b="15611"/>
            <a:stretch>
              <a:fillRect/>
            </a:stretch>
          </p:blipFill>
          <p:spPr>
            <a:xfrm>
              <a:off x="-10160" y="2866"/>
              <a:ext cx="24404320" cy="11185473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1504" y="-21137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1150663" y="7543675"/>
              <a:ext cx="9303650" cy="2073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rPr dirty="0"/>
                <a:t>The power of seeing 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rPr dirty="0"/>
                <a:t>something as something else</a:t>
              </a:r>
            </a:p>
          </p:txBody>
        </p:sp>
        <p:sp>
          <p:nvSpPr>
            <p:cNvPr id="122" name="Shape 122"/>
            <p:cNvSpPr/>
            <p:nvPr/>
          </p:nvSpPr>
          <p:spPr>
            <a:xfrm>
              <a:off x="-63142" y="11257466"/>
              <a:ext cx="24510284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585599" y="11969021"/>
              <a:ext cx="6538480" cy="1006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50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15852330" y="12508777"/>
              <a:ext cx="801230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U.S. Department of Agriculture,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https://www.flickr.com/photos/usdagov/27264129734/</a:t>
              </a:r>
            </a:p>
          </p:txBody>
        </p:sp>
        <p:sp>
          <p:nvSpPr>
            <p:cNvPr id="125" name="Shape 125"/>
            <p:cNvSpPr/>
            <p:nvPr/>
          </p:nvSpPr>
          <p:spPr>
            <a:xfrm>
              <a:off x="-74732" y="2664636"/>
              <a:ext cx="1197514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 rot="5400000">
              <a:off x="11378002" y="318979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-36632" y="5207080"/>
              <a:ext cx="11375764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 rot="5400000">
              <a:off x="10800896" y="573224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420815" y="1221293"/>
              <a:ext cx="11878339" cy="357364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Design by</a:t>
              </a:r>
            </a:p>
          </p:txBody>
        </p:sp>
        <p:sp>
          <p:nvSpPr>
            <p:cNvPr id="14" name="Shape 129">
              <a:extLst>
                <a:ext uri="{FF2B5EF4-FFF2-40B4-BE49-F238E27FC236}">
                  <a16:creationId xmlns:a16="http://schemas.microsoft.com/office/drawing/2014/main" id="{A04DA2BA-12C9-2C40-9F89-983B963FC04E}"/>
                </a:ext>
              </a:extLst>
            </p:cNvPr>
            <p:cNvSpPr/>
            <p:nvPr/>
          </p:nvSpPr>
          <p:spPr>
            <a:xfrm>
              <a:off x="421200" y="3571720"/>
              <a:ext cx="11878339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US" sz="16000" spc="-319" dirty="0"/>
                <a:t>Metaphor</a:t>
              </a:r>
              <a:endParaRPr sz="16000" spc="-319" dirty="0"/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4A3B795-E739-1C4F-B1DC-9A7F0BE4D865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30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31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32" name="Shape 332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34" name="Shape 334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35" name="Shape 335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36" name="Shape 336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0CF5E48-9451-0041-9C81-B585FCE2292E}"/>
              </a:ext>
            </a:extLst>
          </p:cNvPr>
          <p:cNvGrpSpPr/>
          <p:nvPr/>
        </p:nvGrpSpPr>
        <p:grpSpPr>
          <a:xfrm>
            <a:off x="-254236" y="-407455"/>
            <a:ext cx="24118870" cy="13516308"/>
            <a:chOff x="-254236" y="-407455"/>
            <a:chExt cx="24118870" cy="13516308"/>
          </a:xfrm>
        </p:grpSpPr>
        <p:sp>
          <p:nvSpPr>
            <p:cNvPr id="131" name="Shape 131"/>
            <p:cNvSpPr/>
            <p:nvPr/>
          </p:nvSpPr>
          <p:spPr>
            <a:xfrm>
              <a:off x="0" y="-407455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 rot="5400000">
              <a:off x="15602957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-254236" y="108340"/>
              <a:ext cx="18411876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Design by</a:t>
              </a:r>
              <a:r>
                <a:rPr lang="en-AU" dirty="0"/>
                <a:t> 	</a:t>
              </a:r>
              <a:r>
                <a:rPr dirty="0"/>
                <a:t>Metaphor</a:t>
              </a:r>
            </a:p>
          </p:txBody>
        </p:sp>
        <p:sp>
          <p:nvSpPr>
            <p:cNvPr id="134" name="Shape 134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5" name="Shape 135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/>
        </p:nvSpPr>
        <p:spPr>
          <a:xfrm>
            <a:off x="1296073" y="1027403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48" name="Shape 148"/>
          <p:cNvSpPr/>
          <p:nvPr/>
        </p:nvSpPr>
        <p:spPr>
          <a:xfrm>
            <a:off x="5139761" y="1027657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153" name="Shape 153"/>
          <p:cNvSpPr/>
          <p:nvPr/>
        </p:nvSpPr>
        <p:spPr>
          <a:xfrm>
            <a:off x="12827137" y="1028165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60" name="Shape 160"/>
          <p:cNvSpPr/>
          <p:nvPr/>
        </p:nvSpPr>
        <p:spPr>
          <a:xfrm>
            <a:off x="8983449" y="1027911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161" name="Shape 161"/>
          <p:cNvSpPr/>
          <p:nvPr/>
        </p:nvSpPr>
        <p:spPr>
          <a:xfrm>
            <a:off x="16670825" y="1028419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3" name="Shape 163"/>
          <p:cNvSpPr/>
          <p:nvPr/>
        </p:nvSpPr>
        <p:spPr>
          <a:xfrm>
            <a:off x="20514513" y="1028673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6" name="Shape 166"/>
          <p:cNvSpPr/>
          <p:nvPr/>
        </p:nvSpPr>
        <p:spPr>
          <a:xfrm>
            <a:off x="504517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DCADBBB-C3C0-1641-BE39-A7FEA19D0B31}"/>
              </a:ext>
            </a:extLst>
          </p:cNvPr>
          <p:cNvGrpSpPr/>
          <p:nvPr/>
        </p:nvGrpSpPr>
        <p:grpSpPr>
          <a:xfrm>
            <a:off x="-198633" y="-1055986"/>
            <a:ext cx="24632256" cy="14317239"/>
            <a:chOff x="-198633" y="-1055986"/>
            <a:chExt cx="24632256" cy="14317239"/>
          </a:xfrm>
        </p:grpSpPr>
        <p:pic>
          <p:nvPicPr>
            <p:cNvPr id="137" name="Design by Metaphor.jpg"/>
            <p:cNvPicPr>
              <a:picLocks noChangeAspect="1"/>
            </p:cNvPicPr>
            <p:nvPr/>
          </p:nvPicPr>
          <p:blipFill>
            <a:blip r:embed="rId2"/>
            <a:srcRect t="27003" b="27003"/>
            <a:stretch>
              <a:fillRect/>
            </a:stretch>
          </p:blipFill>
          <p:spPr>
            <a:xfrm>
              <a:off x="-198633" y="-8842"/>
              <a:ext cx="19615362" cy="601237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8" name="Shape 138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 rot="16200000">
              <a:off x="17562253" y="622118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19899076" y="-477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445490" y="185573"/>
              <a:ext cx="4773361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50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2830622" y="9518166"/>
              <a:ext cx="18413906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1829128" y="8998895"/>
              <a:ext cx="1038541" cy="1038542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5" name="Shape 145"/>
            <p:cNvSpPr/>
            <p:nvPr/>
          </p:nvSpPr>
          <p:spPr>
            <a:xfrm>
              <a:off x="21047569" y="899889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46" name="Shape 146"/>
            <p:cNvSpPr/>
            <p:nvPr/>
          </p:nvSpPr>
          <p:spPr>
            <a:xfrm>
              <a:off x="5672816" y="8998895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9516505" y="8998895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49" name="Shape 149"/>
            <p:cNvSpPr/>
            <p:nvPr/>
          </p:nvSpPr>
          <p:spPr>
            <a:xfrm rot="16200000">
              <a:off x="16477667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18105091" y="3257850"/>
              <a:ext cx="6328532" cy="2107691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20797326" y="3825256"/>
              <a:ext cx="3424556" cy="981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 sz="2400">
                  <a:latin typeface="Montserrat Medium"/>
                  <a:ea typeface="Montserrat Medium"/>
                  <a:cs typeface="Montserrat Medium"/>
                  <a:sym typeface="Montserrat Medium"/>
                </a:rPr>
                <a:t>A partner, pen, paper</a:t>
              </a:r>
            </a:p>
          </p:txBody>
        </p:sp>
        <p:sp>
          <p:nvSpPr>
            <p:cNvPr id="152" name="Shape 152"/>
            <p:cNvSpPr/>
            <p:nvPr/>
          </p:nvSpPr>
          <p:spPr>
            <a:xfrm>
              <a:off x="13360193" y="8998895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4" name="Shape 154"/>
            <p:cNvSpPr/>
            <p:nvPr/>
          </p:nvSpPr>
          <p:spPr>
            <a:xfrm>
              <a:off x="17203881" y="8998895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55" name="Shape 155"/>
            <p:cNvSpPr/>
            <p:nvPr/>
          </p:nvSpPr>
          <p:spPr>
            <a:xfrm>
              <a:off x="-74732" y="632636"/>
              <a:ext cx="1197514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rot="5400000">
              <a:off x="11378002" y="115779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-36632" y="3175080"/>
              <a:ext cx="11375764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5400000">
              <a:off x="10796761" y="370024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421200" y="-1055986"/>
              <a:ext cx="11878339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Design by</a:t>
              </a:r>
            </a:p>
          </p:txBody>
        </p:sp>
        <p:sp>
          <p:nvSpPr>
            <p:cNvPr id="164" name="Shape 164"/>
            <p:cNvSpPr/>
            <p:nvPr/>
          </p:nvSpPr>
          <p:spPr>
            <a:xfrm>
              <a:off x="15852330" y="12508777"/>
              <a:ext cx="801230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U.S. Department of Agriculture,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https://www.flickr.com/photos/usdagov/27264129734/</a:t>
              </a:r>
            </a:p>
          </p:txBody>
        </p:sp>
        <p:sp>
          <p:nvSpPr>
            <p:cNvPr id="165" name="Shape 165"/>
            <p:cNvSpPr/>
            <p:nvPr/>
          </p:nvSpPr>
          <p:spPr>
            <a:xfrm>
              <a:off x="1280175" y="6608516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explore a problem domain through the application of several metaphors. Use the provided template (p.174) to get you started. Focus on your own design problem, or choose a design brief (p.138). </a:t>
              </a:r>
            </a:p>
          </p:txBody>
        </p:sp>
        <p:sp>
          <p:nvSpPr>
            <p:cNvPr id="33" name="Shape 159">
              <a:extLst>
                <a:ext uri="{FF2B5EF4-FFF2-40B4-BE49-F238E27FC236}">
                  <a16:creationId xmlns:a16="http://schemas.microsoft.com/office/drawing/2014/main" id="{D737C68C-E74B-954E-B6DF-35C19B7139D8}"/>
                </a:ext>
              </a:extLst>
            </p:cNvPr>
            <p:cNvSpPr/>
            <p:nvPr/>
          </p:nvSpPr>
          <p:spPr>
            <a:xfrm>
              <a:off x="421200" y="1472620"/>
              <a:ext cx="11878339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16000" spc="-319" dirty="0"/>
                <a:t>Metaphor</a:t>
              </a:r>
              <a:endParaRPr sz="16000" spc="-319" dirty="0"/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/>
        </p:nvSpPr>
        <p:spPr>
          <a:xfrm>
            <a:off x="1296073" y="1027403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79" name="Shape 179"/>
          <p:cNvSpPr/>
          <p:nvPr/>
        </p:nvSpPr>
        <p:spPr>
          <a:xfrm>
            <a:off x="5139761" y="1027657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184" name="Shape 184"/>
          <p:cNvSpPr/>
          <p:nvPr/>
        </p:nvSpPr>
        <p:spPr>
          <a:xfrm>
            <a:off x="12827137" y="1028165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191" name="Shape 191"/>
          <p:cNvSpPr/>
          <p:nvPr/>
        </p:nvSpPr>
        <p:spPr>
          <a:xfrm>
            <a:off x="8983449" y="1027911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192" name="Shape 192"/>
          <p:cNvSpPr/>
          <p:nvPr/>
        </p:nvSpPr>
        <p:spPr>
          <a:xfrm>
            <a:off x="16670825" y="1028419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93" name="Shape 193"/>
          <p:cNvSpPr/>
          <p:nvPr/>
        </p:nvSpPr>
        <p:spPr>
          <a:xfrm>
            <a:off x="15852330" y="12508777"/>
            <a:ext cx="8012304" cy="752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defRPr sz="2000" b="0">
                <a:solidFill>
                  <a:srgbClr val="91919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Image Attribution: U.S. Department of Agriculture, CC BY 2.0,</a:t>
            </a:r>
          </a:p>
          <a:p>
            <a:pPr algn="r">
              <a:defRPr sz="2000" b="0">
                <a:solidFill>
                  <a:srgbClr val="91919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 https://www.flickr.com/photos/usdagov/27264129734/</a:t>
            </a:r>
          </a:p>
        </p:txBody>
      </p:sp>
      <p:sp>
        <p:nvSpPr>
          <p:cNvPr id="194" name="Shape 194"/>
          <p:cNvSpPr/>
          <p:nvPr/>
        </p:nvSpPr>
        <p:spPr>
          <a:xfrm>
            <a:off x="20514513" y="1028673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97" name="Shape 197"/>
          <p:cNvSpPr/>
          <p:nvPr/>
        </p:nvSpPr>
        <p:spPr>
          <a:xfrm>
            <a:off x="4348205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C4C176F-496F-874A-BF19-738A5458E4DF}"/>
              </a:ext>
            </a:extLst>
          </p:cNvPr>
          <p:cNvGrpSpPr/>
          <p:nvPr/>
        </p:nvGrpSpPr>
        <p:grpSpPr>
          <a:xfrm>
            <a:off x="-198633" y="-1055986"/>
            <a:ext cx="24632256" cy="14317239"/>
            <a:chOff x="-198633" y="-1055986"/>
            <a:chExt cx="24632256" cy="14317239"/>
          </a:xfrm>
        </p:grpSpPr>
        <p:pic>
          <p:nvPicPr>
            <p:cNvPr id="168" name="Design by Metaphor.jpg"/>
            <p:cNvPicPr>
              <a:picLocks noChangeAspect="1"/>
            </p:cNvPicPr>
            <p:nvPr/>
          </p:nvPicPr>
          <p:blipFill>
            <a:blip r:embed="rId2"/>
            <a:srcRect t="27003" b="27003"/>
            <a:stretch>
              <a:fillRect/>
            </a:stretch>
          </p:blipFill>
          <p:spPr>
            <a:xfrm>
              <a:off x="-198633" y="-8842"/>
              <a:ext cx="19615362" cy="601237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9" name="Shape 16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 rot="16200000">
              <a:off x="17562253" y="622118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19899076" y="-477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2830622" y="9518166"/>
              <a:ext cx="18413906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1829128" y="8998895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76" name="Shape 176"/>
            <p:cNvSpPr/>
            <p:nvPr/>
          </p:nvSpPr>
          <p:spPr>
            <a:xfrm>
              <a:off x="21047569" y="899889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77" name="Shape 177"/>
            <p:cNvSpPr/>
            <p:nvPr/>
          </p:nvSpPr>
          <p:spPr>
            <a:xfrm>
              <a:off x="5672816" y="8998895"/>
              <a:ext cx="1038542" cy="1038542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78" name="Shape 178"/>
            <p:cNvSpPr/>
            <p:nvPr/>
          </p:nvSpPr>
          <p:spPr>
            <a:xfrm>
              <a:off x="9516505" y="8998895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80" name="Shape 180"/>
            <p:cNvSpPr/>
            <p:nvPr/>
          </p:nvSpPr>
          <p:spPr>
            <a:xfrm rot="16200000">
              <a:off x="16477667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18105091" y="3257850"/>
              <a:ext cx="6328532" cy="2107691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20797326" y="3825256"/>
              <a:ext cx="3424556" cy="981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 sz="2400">
                  <a:latin typeface="Montserrat Medium"/>
                  <a:ea typeface="Montserrat Medium"/>
                  <a:cs typeface="Montserrat Medium"/>
                  <a:sym typeface="Montserrat Medium"/>
                </a:rPr>
                <a:t>A partner, pen, paper</a:t>
              </a:r>
            </a:p>
          </p:txBody>
        </p:sp>
        <p:sp>
          <p:nvSpPr>
            <p:cNvPr id="183" name="Shape 183"/>
            <p:cNvSpPr/>
            <p:nvPr/>
          </p:nvSpPr>
          <p:spPr>
            <a:xfrm>
              <a:off x="13360193" y="8998895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85" name="Shape 185"/>
            <p:cNvSpPr/>
            <p:nvPr/>
          </p:nvSpPr>
          <p:spPr>
            <a:xfrm>
              <a:off x="17203881" y="8998895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86" name="Shape 186"/>
            <p:cNvSpPr/>
            <p:nvPr/>
          </p:nvSpPr>
          <p:spPr>
            <a:xfrm>
              <a:off x="-74732" y="632636"/>
              <a:ext cx="1197514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 rot="5400000">
              <a:off x="11378002" y="115779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-36632" y="3175080"/>
              <a:ext cx="11375764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5400000">
              <a:off x="10796761" y="370024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15852330" y="12508777"/>
              <a:ext cx="801230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U.S. Department of Agriculture,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https://www.flickr.com/photos/usdagov/27264129734/</a:t>
              </a:r>
            </a:p>
          </p:txBody>
        </p:sp>
        <p:sp>
          <p:nvSpPr>
            <p:cNvPr id="196" name="Shape 196"/>
            <p:cNvSpPr/>
            <p:nvPr/>
          </p:nvSpPr>
          <p:spPr>
            <a:xfrm>
              <a:off x="1280175" y="6608516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explore a problem domain through the application of several metaphors. Use the provided template (p.174) to get you started. Focus on your own design problem, or choose a design brief (p.138). </a:t>
              </a:r>
            </a:p>
          </p:txBody>
        </p:sp>
        <p:sp>
          <p:nvSpPr>
            <p:cNvPr id="32" name="Shape 141">
              <a:extLst>
                <a:ext uri="{FF2B5EF4-FFF2-40B4-BE49-F238E27FC236}">
                  <a16:creationId xmlns:a16="http://schemas.microsoft.com/office/drawing/2014/main" id="{97053C33-8AF7-0F41-8EAE-63AE228A8076}"/>
                </a:ext>
              </a:extLst>
            </p:cNvPr>
            <p:cNvSpPr/>
            <p:nvPr/>
          </p:nvSpPr>
          <p:spPr>
            <a:xfrm>
              <a:off x="19445490" y="185573"/>
              <a:ext cx="4773361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50</a:t>
              </a:r>
            </a:p>
          </p:txBody>
        </p:sp>
        <p:sp>
          <p:nvSpPr>
            <p:cNvPr id="33" name="Shape 159">
              <a:extLst>
                <a:ext uri="{FF2B5EF4-FFF2-40B4-BE49-F238E27FC236}">
                  <a16:creationId xmlns:a16="http://schemas.microsoft.com/office/drawing/2014/main" id="{D0DBFABF-ED79-454E-8310-5DA5929064F8}"/>
                </a:ext>
              </a:extLst>
            </p:cNvPr>
            <p:cNvSpPr/>
            <p:nvPr/>
          </p:nvSpPr>
          <p:spPr>
            <a:xfrm>
              <a:off x="421200" y="-1055986"/>
              <a:ext cx="11878339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Design by</a:t>
              </a:r>
            </a:p>
          </p:txBody>
        </p:sp>
        <p:sp>
          <p:nvSpPr>
            <p:cNvPr id="34" name="Shape 159">
              <a:extLst>
                <a:ext uri="{FF2B5EF4-FFF2-40B4-BE49-F238E27FC236}">
                  <a16:creationId xmlns:a16="http://schemas.microsoft.com/office/drawing/2014/main" id="{5B3FA287-E26F-8942-8AB9-71C6AB076C65}"/>
                </a:ext>
              </a:extLst>
            </p:cNvPr>
            <p:cNvSpPr/>
            <p:nvPr/>
          </p:nvSpPr>
          <p:spPr>
            <a:xfrm>
              <a:off x="421200" y="1472620"/>
              <a:ext cx="11878339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16000" spc="-319" dirty="0"/>
                <a:t>Metaphor</a:t>
              </a:r>
              <a:endParaRPr sz="16000" spc="-319" dirty="0"/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/>
        </p:nvSpPr>
        <p:spPr>
          <a:xfrm>
            <a:off x="1296073" y="1027403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10" name="Shape 210"/>
          <p:cNvSpPr/>
          <p:nvPr/>
        </p:nvSpPr>
        <p:spPr>
          <a:xfrm>
            <a:off x="5139761" y="1027657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215" name="Shape 215"/>
          <p:cNvSpPr/>
          <p:nvPr/>
        </p:nvSpPr>
        <p:spPr>
          <a:xfrm>
            <a:off x="12827137" y="1028165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22" name="Shape 222"/>
          <p:cNvSpPr/>
          <p:nvPr/>
        </p:nvSpPr>
        <p:spPr>
          <a:xfrm>
            <a:off x="8983449" y="1027911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223" name="Shape 223"/>
          <p:cNvSpPr/>
          <p:nvPr/>
        </p:nvSpPr>
        <p:spPr>
          <a:xfrm>
            <a:off x="16670825" y="1028419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24" name="Shape 224"/>
          <p:cNvSpPr/>
          <p:nvPr/>
        </p:nvSpPr>
        <p:spPr>
          <a:xfrm>
            <a:off x="15852330" y="12508777"/>
            <a:ext cx="8012304" cy="752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defRPr sz="2000" b="0">
                <a:solidFill>
                  <a:srgbClr val="91919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Image Attribution: U.S. Department of Agriculture, CC BY 2.0,</a:t>
            </a:r>
          </a:p>
          <a:p>
            <a:pPr algn="r">
              <a:defRPr sz="2000" b="0">
                <a:solidFill>
                  <a:srgbClr val="91919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 https://www.flickr.com/photos/usdagov/27264129734/</a:t>
            </a:r>
          </a:p>
        </p:txBody>
      </p:sp>
      <p:sp>
        <p:nvSpPr>
          <p:cNvPr id="225" name="Shape 225"/>
          <p:cNvSpPr/>
          <p:nvPr/>
        </p:nvSpPr>
        <p:spPr>
          <a:xfrm>
            <a:off x="20514513" y="1028673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28" name="Shape 228"/>
          <p:cNvSpPr/>
          <p:nvPr/>
        </p:nvSpPr>
        <p:spPr>
          <a:xfrm>
            <a:off x="8191893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08BF0B3-7453-1443-9BCC-CA23E174B731}"/>
              </a:ext>
            </a:extLst>
          </p:cNvPr>
          <p:cNvGrpSpPr/>
          <p:nvPr/>
        </p:nvGrpSpPr>
        <p:grpSpPr>
          <a:xfrm>
            <a:off x="-198633" y="-1055986"/>
            <a:ext cx="24632256" cy="14317239"/>
            <a:chOff x="-198633" y="-1055986"/>
            <a:chExt cx="24632256" cy="14317239"/>
          </a:xfrm>
        </p:grpSpPr>
        <p:pic>
          <p:nvPicPr>
            <p:cNvPr id="199" name="Design by Metaphor.jpg"/>
            <p:cNvPicPr>
              <a:picLocks noChangeAspect="1"/>
            </p:cNvPicPr>
            <p:nvPr/>
          </p:nvPicPr>
          <p:blipFill>
            <a:blip r:embed="rId2"/>
            <a:srcRect t="27003" b="27003"/>
            <a:stretch>
              <a:fillRect/>
            </a:stretch>
          </p:blipFill>
          <p:spPr>
            <a:xfrm>
              <a:off x="-198633" y="-8842"/>
              <a:ext cx="19615362" cy="601237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00" name="Shape 200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 rot="16200000">
              <a:off x="17562253" y="622118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19899076" y="-477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2830622" y="9518166"/>
              <a:ext cx="18413906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1829128" y="8998895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07" name="Shape 207"/>
            <p:cNvSpPr/>
            <p:nvPr/>
          </p:nvSpPr>
          <p:spPr>
            <a:xfrm>
              <a:off x="21047569" y="899889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08" name="Shape 208"/>
            <p:cNvSpPr/>
            <p:nvPr/>
          </p:nvSpPr>
          <p:spPr>
            <a:xfrm>
              <a:off x="5672816" y="8998895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09" name="Shape 209"/>
            <p:cNvSpPr/>
            <p:nvPr/>
          </p:nvSpPr>
          <p:spPr>
            <a:xfrm>
              <a:off x="9516505" y="8998895"/>
              <a:ext cx="1038541" cy="1038542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11" name="Shape 211"/>
            <p:cNvSpPr/>
            <p:nvPr/>
          </p:nvSpPr>
          <p:spPr>
            <a:xfrm rot="16200000">
              <a:off x="16477667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2" name="Shape 212"/>
            <p:cNvSpPr/>
            <p:nvPr/>
          </p:nvSpPr>
          <p:spPr>
            <a:xfrm>
              <a:off x="18105091" y="3257850"/>
              <a:ext cx="6328532" cy="2107691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13" name="Shape 213"/>
            <p:cNvSpPr/>
            <p:nvPr/>
          </p:nvSpPr>
          <p:spPr>
            <a:xfrm>
              <a:off x="20797326" y="3825256"/>
              <a:ext cx="3424556" cy="981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 sz="2400">
                  <a:latin typeface="Montserrat Medium"/>
                  <a:ea typeface="Montserrat Medium"/>
                  <a:cs typeface="Montserrat Medium"/>
                  <a:sym typeface="Montserrat Medium"/>
                </a:rPr>
                <a:t>A partner, pen, paper</a:t>
              </a:r>
            </a:p>
          </p:txBody>
        </p:sp>
        <p:sp>
          <p:nvSpPr>
            <p:cNvPr id="214" name="Shape 214"/>
            <p:cNvSpPr/>
            <p:nvPr/>
          </p:nvSpPr>
          <p:spPr>
            <a:xfrm>
              <a:off x="13360193" y="8998895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16" name="Shape 216"/>
            <p:cNvSpPr/>
            <p:nvPr/>
          </p:nvSpPr>
          <p:spPr>
            <a:xfrm>
              <a:off x="17203881" y="8998895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17" name="Shape 217"/>
            <p:cNvSpPr/>
            <p:nvPr/>
          </p:nvSpPr>
          <p:spPr>
            <a:xfrm>
              <a:off x="-74732" y="632636"/>
              <a:ext cx="1197514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 rot="5400000">
              <a:off x="11378002" y="115779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-36632" y="3175080"/>
              <a:ext cx="11375764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 rot="5400000">
              <a:off x="10796761" y="370024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15852330" y="12508777"/>
              <a:ext cx="801230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U.S. Department of Agriculture,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https://www.flickr.com/photos/usdagov/27264129734/</a:t>
              </a:r>
            </a:p>
          </p:txBody>
        </p:sp>
        <p:sp>
          <p:nvSpPr>
            <p:cNvPr id="227" name="Shape 227"/>
            <p:cNvSpPr/>
            <p:nvPr/>
          </p:nvSpPr>
          <p:spPr>
            <a:xfrm>
              <a:off x="1280175" y="6608516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explore a problem domain through the application of several metaphors. Use the provided template (p.174) to get you started. Focus on your own design problem, or choose a design brief (p.138). </a:t>
              </a:r>
            </a:p>
          </p:txBody>
        </p:sp>
        <p:sp>
          <p:nvSpPr>
            <p:cNvPr id="32" name="Shape 141">
              <a:extLst>
                <a:ext uri="{FF2B5EF4-FFF2-40B4-BE49-F238E27FC236}">
                  <a16:creationId xmlns:a16="http://schemas.microsoft.com/office/drawing/2014/main" id="{21F8ADD4-0DEC-F641-9A6C-1CAF156E55CA}"/>
                </a:ext>
              </a:extLst>
            </p:cNvPr>
            <p:cNvSpPr/>
            <p:nvPr/>
          </p:nvSpPr>
          <p:spPr>
            <a:xfrm>
              <a:off x="19445490" y="185573"/>
              <a:ext cx="4773361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50</a:t>
              </a:r>
            </a:p>
          </p:txBody>
        </p:sp>
        <p:sp>
          <p:nvSpPr>
            <p:cNvPr id="33" name="Shape 159">
              <a:extLst>
                <a:ext uri="{FF2B5EF4-FFF2-40B4-BE49-F238E27FC236}">
                  <a16:creationId xmlns:a16="http://schemas.microsoft.com/office/drawing/2014/main" id="{0ED54A20-A248-FE41-8313-4EF2D8B9A68C}"/>
                </a:ext>
              </a:extLst>
            </p:cNvPr>
            <p:cNvSpPr/>
            <p:nvPr/>
          </p:nvSpPr>
          <p:spPr>
            <a:xfrm>
              <a:off x="421200" y="-1055986"/>
              <a:ext cx="11878339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Design by</a:t>
              </a:r>
            </a:p>
          </p:txBody>
        </p:sp>
        <p:sp>
          <p:nvSpPr>
            <p:cNvPr id="34" name="Shape 159">
              <a:extLst>
                <a:ext uri="{FF2B5EF4-FFF2-40B4-BE49-F238E27FC236}">
                  <a16:creationId xmlns:a16="http://schemas.microsoft.com/office/drawing/2014/main" id="{C92D1F60-1DAB-C84F-ABBE-0B1966DCAD16}"/>
                </a:ext>
              </a:extLst>
            </p:cNvPr>
            <p:cNvSpPr/>
            <p:nvPr/>
          </p:nvSpPr>
          <p:spPr>
            <a:xfrm>
              <a:off x="421200" y="1472620"/>
              <a:ext cx="11878339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16000" spc="-319" dirty="0"/>
                <a:t>Metaphor</a:t>
              </a:r>
              <a:endParaRPr sz="16000" spc="-319" dirty="0"/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/>
        </p:nvSpPr>
        <p:spPr>
          <a:xfrm>
            <a:off x="1296073" y="1027403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41" name="Shape 241"/>
          <p:cNvSpPr/>
          <p:nvPr/>
        </p:nvSpPr>
        <p:spPr>
          <a:xfrm>
            <a:off x="5139761" y="1027657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246" name="Shape 246"/>
          <p:cNvSpPr/>
          <p:nvPr/>
        </p:nvSpPr>
        <p:spPr>
          <a:xfrm>
            <a:off x="12827137" y="1028165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53" name="Shape 253"/>
          <p:cNvSpPr/>
          <p:nvPr/>
        </p:nvSpPr>
        <p:spPr>
          <a:xfrm>
            <a:off x="8983449" y="1027911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254" name="Shape 254"/>
          <p:cNvSpPr/>
          <p:nvPr/>
        </p:nvSpPr>
        <p:spPr>
          <a:xfrm>
            <a:off x="16670825" y="1028419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55" name="Shape 255"/>
          <p:cNvSpPr/>
          <p:nvPr/>
        </p:nvSpPr>
        <p:spPr>
          <a:xfrm>
            <a:off x="15852330" y="12508777"/>
            <a:ext cx="8012304" cy="752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defRPr sz="2000" b="0">
                <a:solidFill>
                  <a:srgbClr val="91919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Image Attribution: U.S. Department of Agriculture, CC BY 2.0,</a:t>
            </a:r>
          </a:p>
          <a:p>
            <a:pPr algn="r">
              <a:defRPr sz="2000" b="0">
                <a:solidFill>
                  <a:srgbClr val="91919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 https://www.flickr.com/photos/usdagov/27264129734/</a:t>
            </a:r>
          </a:p>
        </p:txBody>
      </p:sp>
      <p:sp>
        <p:nvSpPr>
          <p:cNvPr id="256" name="Shape 256"/>
          <p:cNvSpPr/>
          <p:nvPr/>
        </p:nvSpPr>
        <p:spPr>
          <a:xfrm>
            <a:off x="20514513" y="1028673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59" name="Shape 259"/>
          <p:cNvSpPr/>
          <p:nvPr/>
        </p:nvSpPr>
        <p:spPr>
          <a:xfrm>
            <a:off x="12035582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1A20770-9F6B-A44E-838A-715B9B91C7D5}"/>
              </a:ext>
            </a:extLst>
          </p:cNvPr>
          <p:cNvGrpSpPr/>
          <p:nvPr/>
        </p:nvGrpSpPr>
        <p:grpSpPr>
          <a:xfrm>
            <a:off x="-198633" y="-1055986"/>
            <a:ext cx="24632256" cy="14317239"/>
            <a:chOff x="-198633" y="-1055986"/>
            <a:chExt cx="24632256" cy="14317239"/>
          </a:xfrm>
        </p:grpSpPr>
        <p:pic>
          <p:nvPicPr>
            <p:cNvPr id="230" name="Design by Metaphor.jpg"/>
            <p:cNvPicPr>
              <a:picLocks noChangeAspect="1"/>
            </p:cNvPicPr>
            <p:nvPr/>
          </p:nvPicPr>
          <p:blipFill>
            <a:blip r:embed="rId2"/>
            <a:srcRect t="27003" b="27003"/>
            <a:stretch>
              <a:fillRect/>
            </a:stretch>
          </p:blipFill>
          <p:spPr>
            <a:xfrm>
              <a:off x="-198633" y="-8842"/>
              <a:ext cx="19615362" cy="601237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31" name="Shape 231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 rot="16200000">
              <a:off x="17562253" y="622118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19899076" y="-477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2830622" y="9518166"/>
              <a:ext cx="18413906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1829128" y="8998895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38" name="Shape 238"/>
            <p:cNvSpPr/>
            <p:nvPr/>
          </p:nvSpPr>
          <p:spPr>
            <a:xfrm>
              <a:off x="21047569" y="899889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39" name="Shape 239"/>
            <p:cNvSpPr/>
            <p:nvPr/>
          </p:nvSpPr>
          <p:spPr>
            <a:xfrm>
              <a:off x="5672816" y="8998895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40" name="Shape 240"/>
            <p:cNvSpPr/>
            <p:nvPr/>
          </p:nvSpPr>
          <p:spPr>
            <a:xfrm>
              <a:off x="9516505" y="8998895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42" name="Shape 242"/>
            <p:cNvSpPr/>
            <p:nvPr/>
          </p:nvSpPr>
          <p:spPr>
            <a:xfrm rot="16200000">
              <a:off x="16477667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18105091" y="3257850"/>
              <a:ext cx="6328532" cy="2107691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20797326" y="3825256"/>
              <a:ext cx="3424556" cy="981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 sz="2400">
                  <a:latin typeface="Montserrat Medium"/>
                  <a:ea typeface="Montserrat Medium"/>
                  <a:cs typeface="Montserrat Medium"/>
                  <a:sym typeface="Montserrat Medium"/>
                </a:rPr>
                <a:t>A partner, pen, paper</a:t>
              </a:r>
            </a:p>
          </p:txBody>
        </p:sp>
        <p:sp>
          <p:nvSpPr>
            <p:cNvPr id="245" name="Shape 245"/>
            <p:cNvSpPr/>
            <p:nvPr/>
          </p:nvSpPr>
          <p:spPr>
            <a:xfrm>
              <a:off x="13360193" y="8998895"/>
              <a:ext cx="1038542" cy="1038542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47" name="Shape 247"/>
            <p:cNvSpPr/>
            <p:nvPr/>
          </p:nvSpPr>
          <p:spPr>
            <a:xfrm>
              <a:off x="17203881" y="8998895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48" name="Shape 248"/>
            <p:cNvSpPr/>
            <p:nvPr/>
          </p:nvSpPr>
          <p:spPr>
            <a:xfrm>
              <a:off x="-74732" y="632636"/>
              <a:ext cx="1197514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 rot="5400000">
              <a:off x="11378002" y="115779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-36632" y="3175080"/>
              <a:ext cx="11375764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 rot="5400000">
              <a:off x="10796761" y="370024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15852330" y="12508777"/>
              <a:ext cx="801230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U.S. Department of Agriculture,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https://www.flickr.com/photos/usdagov/27264129734/</a:t>
              </a:r>
            </a:p>
          </p:txBody>
        </p:sp>
        <p:sp>
          <p:nvSpPr>
            <p:cNvPr id="258" name="Shape 258"/>
            <p:cNvSpPr/>
            <p:nvPr/>
          </p:nvSpPr>
          <p:spPr>
            <a:xfrm>
              <a:off x="1280175" y="6608516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explore a problem domain through the application of several metaphors. Use the provided template (p.174) to get you started. Focus on your own design problem, or choose a design brief (p.138). </a:t>
              </a:r>
            </a:p>
          </p:txBody>
        </p:sp>
        <p:sp>
          <p:nvSpPr>
            <p:cNvPr id="32" name="Shape 141">
              <a:extLst>
                <a:ext uri="{FF2B5EF4-FFF2-40B4-BE49-F238E27FC236}">
                  <a16:creationId xmlns:a16="http://schemas.microsoft.com/office/drawing/2014/main" id="{193917AE-0739-A84C-A1E2-77539A269972}"/>
                </a:ext>
              </a:extLst>
            </p:cNvPr>
            <p:cNvSpPr/>
            <p:nvPr/>
          </p:nvSpPr>
          <p:spPr>
            <a:xfrm>
              <a:off x="19445490" y="185573"/>
              <a:ext cx="4773361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50</a:t>
              </a:r>
            </a:p>
          </p:txBody>
        </p:sp>
        <p:sp>
          <p:nvSpPr>
            <p:cNvPr id="33" name="Shape 159">
              <a:extLst>
                <a:ext uri="{FF2B5EF4-FFF2-40B4-BE49-F238E27FC236}">
                  <a16:creationId xmlns:a16="http://schemas.microsoft.com/office/drawing/2014/main" id="{C5D915B5-6195-1843-9348-FCBD5CAF1A60}"/>
                </a:ext>
              </a:extLst>
            </p:cNvPr>
            <p:cNvSpPr/>
            <p:nvPr/>
          </p:nvSpPr>
          <p:spPr>
            <a:xfrm>
              <a:off x="421200" y="-1055986"/>
              <a:ext cx="11878339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Design by</a:t>
              </a:r>
            </a:p>
          </p:txBody>
        </p:sp>
        <p:sp>
          <p:nvSpPr>
            <p:cNvPr id="34" name="Shape 159">
              <a:extLst>
                <a:ext uri="{FF2B5EF4-FFF2-40B4-BE49-F238E27FC236}">
                  <a16:creationId xmlns:a16="http://schemas.microsoft.com/office/drawing/2014/main" id="{DBDA9A85-905D-D949-900F-14265D4C0A6F}"/>
                </a:ext>
              </a:extLst>
            </p:cNvPr>
            <p:cNvSpPr/>
            <p:nvPr/>
          </p:nvSpPr>
          <p:spPr>
            <a:xfrm>
              <a:off x="421200" y="1472620"/>
              <a:ext cx="11878339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16000" spc="-319" dirty="0"/>
                <a:t>Metaphor</a:t>
              </a:r>
              <a:endParaRPr sz="16000" spc="-319" dirty="0"/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/>
        </p:nvSpPr>
        <p:spPr>
          <a:xfrm>
            <a:off x="1296073" y="1027403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72" name="Shape 272"/>
          <p:cNvSpPr/>
          <p:nvPr/>
        </p:nvSpPr>
        <p:spPr>
          <a:xfrm>
            <a:off x="5139761" y="1027657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277" name="Shape 277"/>
          <p:cNvSpPr/>
          <p:nvPr/>
        </p:nvSpPr>
        <p:spPr>
          <a:xfrm>
            <a:off x="12827137" y="1028165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284" name="Shape 284"/>
          <p:cNvSpPr/>
          <p:nvPr/>
        </p:nvSpPr>
        <p:spPr>
          <a:xfrm>
            <a:off x="8983449" y="1027911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285" name="Shape 285"/>
          <p:cNvSpPr/>
          <p:nvPr/>
        </p:nvSpPr>
        <p:spPr>
          <a:xfrm>
            <a:off x="16670825" y="1028419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86" name="Shape 286"/>
          <p:cNvSpPr/>
          <p:nvPr/>
        </p:nvSpPr>
        <p:spPr>
          <a:xfrm>
            <a:off x="15852330" y="12508777"/>
            <a:ext cx="8012304" cy="752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defRPr sz="2000" b="0">
                <a:solidFill>
                  <a:srgbClr val="91919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Image Attribution: U.S. Department of Agriculture, CC BY 2.0,</a:t>
            </a:r>
          </a:p>
          <a:p>
            <a:pPr algn="r">
              <a:defRPr sz="2000" b="0">
                <a:solidFill>
                  <a:srgbClr val="91919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 https://www.flickr.com/photos/usdagov/27264129734/</a:t>
            </a:r>
          </a:p>
        </p:txBody>
      </p:sp>
      <p:sp>
        <p:nvSpPr>
          <p:cNvPr id="287" name="Shape 287"/>
          <p:cNvSpPr/>
          <p:nvPr/>
        </p:nvSpPr>
        <p:spPr>
          <a:xfrm>
            <a:off x="20514513" y="1028673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6BBF84F-AC0E-534D-B623-3E066469C28B}"/>
              </a:ext>
            </a:extLst>
          </p:cNvPr>
          <p:cNvGrpSpPr/>
          <p:nvPr/>
        </p:nvGrpSpPr>
        <p:grpSpPr>
          <a:xfrm>
            <a:off x="-198633" y="-1055986"/>
            <a:ext cx="24632256" cy="14317239"/>
            <a:chOff x="-198633" y="-1055986"/>
            <a:chExt cx="24632256" cy="14317239"/>
          </a:xfrm>
        </p:grpSpPr>
        <p:pic>
          <p:nvPicPr>
            <p:cNvPr id="261" name="Design by Metaphor.jpg"/>
            <p:cNvPicPr>
              <a:picLocks noChangeAspect="1"/>
            </p:cNvPicPr>
            <p:nvPr/>
          </p:nvPicPr>
          <p:blipFill>
            <a:blip r:embed="rId2"/>
            <a:srcRect t="27003" b="27003"/>
            <a:stretch>
              <a:fillRect/>
            </a:stretch>
          </p:blipFill>
          <p:spPr>
            <a:xfrm>
              <a:off x="-198633" y="-8842"/>
              <a:ext cx="19615362" cy="601237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62" name="Shape 26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 rot="16200000">
              <a:off x="17562253" y="622118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19899076" y="-477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2830622" y="9518166"/>
              <a:ext cx="18413906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1829128" y="8998895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69" name="Shape 269"/>
            <p:cNvSpPr/>
            <p:nvPr/>
          </p:nvSpPr>
          <p:spPr>
            <a:xfrm>
              <a:off x="21047569" y="899889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70" name="Shape 270"/>
            <p:cNvSpPr/>
            <p:nvPr/>
          </p:nvSpPr>
          <p:spPr>
            <a:xfrm>
              <a:off x="5672816" y="8998895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71" name="Shape 271"/>
            <p:cNvSpPr/>
            <p:nvPr/>
          </p:nvSpPr>
          <p:spPr>
            <a:xfrm>
              <a:off x="9516505" y="8998895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73" name="Shape 273"/>
            <p:cNvSpPr/>
            <p:nvPr/>
          </p:nvSpPr>
          <p:spPr>
            <a:xfrm rot="16200000">
              <a:off x="16477667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18105091" y="3257850"/>
              <a:ext cx="6328532" cy="2107691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20797326" y="3825256"/>
              <a:ext cx="3424556" cy="981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 sz="2400">
                  <a:latin typeface="Montserrat Medium"/>
                  <a:ea typeface="Montserrat Medium"/>
                  <a:cs typeface="Montserrat Medium"/>
                  <a:sym typeface="Montserrat Medium"/>
                </a:rPr>
                <a:t>A partner, pen, paper</a:t>
              </a:r>
            </a:p>
          </p:txBody>
        </p:sp>
        <p:sp>
          <p:nvSpPr>
            <p:cNvPr id="276" name="Shape 276"/>
            <p:cNvSpPr/>
            <p:nvPr/>
          </p:nvSpPr>
          <p:spPr>
            <a:xfrm>
              <a:off x="13360193" y="8998895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78" name="Shape 278"/>
            <p:cNvSpPr/>
            <p:nvPr/>
          </p:nvSpPr>
          <p:spPr>
            <a:xfrm>
              <a:off x="17203881" y="8998895"/>
              <a:ext cx="1038542" cy="1038542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79" name="Shape 279"/>
            <p:cNvSpPr/>
            <p:nvPr/>
          </p:nvSpPr>
          <p:spPr>
            <a:xfrm>
              <a:off x="-74732" y="632636"/>
              <a:ext cx="1197514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 rot="5400000">
              <a:off x="11378002" y="115779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-36632" y="3175080"/>
              <a:ext cx="11375764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 rot="5400000">
              <a:off x="10796761" y="370024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15852330" y="12508777"/>
              <a:ext cx="801230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U.S. Department of Agriculture,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https://www.flickr.com/photos/usdagov/27264129734/</a:t>
              </a:r>
            </a:p>
          </p:txBody>
        </p:sp>
        <p:sp>
          <p:nvSpPr>
            <p:cNvPr id="289" name="Shape 289"/>
            <p:cNvSpPr/>
            <p:nvPr/>
          </p:nvSpPr>
          <p:spPr>
            <a:xfrm>
              <a:off x="1280175" y="6608516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explore a problem domain through the application of several metaphors. Use the provided template (p.174) to get you started. Focus on your own design problem, or choose a design brief (p.138). </a:t>
              </a:r>
            </a:p>
          </p:txBody>
        </p:sp>
        <p:sp>
          <p:nvSpPr>
            <p:cNvPr id="32" name="Shape 141">
              <a:extLst>
                <a:ext uri="{FF2B5EF4-FFF2-40B4-BE49-F238E27FC236}">
                  <a16:creationId xmlns:a16="http://schemas.microsoft.com/office/drawing/2014/main" id="{9386EF87-2F40-BB45-A898-F036AFC894E5}"/>
                </a:ext>
              </a:extLst>
            </p:cNvPr>
            <p:cNvSpPr/>
            <p:nvPr/>
          </p:nvSpPr>
          <p:spPr>
            <a:xfrm>
              <a:off x="19445490" y="185573"/>
              <a:ext cx="4773361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50</a:t>
              </a:r>
            </a:p>
          </p:txBody>
        </p:sp>
        <p:sp>
          <p:nvSpPr>
            <p:cNvPr id="33" name="Shape 159">
              <a:extLst>
                <a:ext uri="{FF2B5EF4-FFF2-40B4-BE49-F238E27FC236}">
                  <a16:creationId xmlns:a16="http://schemas.microsoft.com/office/drawing/2014/main" id="{28A5950F-88D3-614F-8653-8B6E43468A9F}"/>
                </a:ext>
              </a:extLst>
            </p:cNvPr>
            <p:cNvSpPr/>
            <p:nvPr/>
          </p:nvSpPr>
          <p:spPr>
            <a:xfrm>
              <a:off x="421200" y="-1055986"/>
              <a:ext cx="11878339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Design by</a:t>
              </a:r>
            </a:p>
          </p:txBody>
        </p:sp>
        <p:sp>
          <p:nvSpPr>
            <p:cNvPr id="34" name="Shape 159">
              <a:extLst>
                <a:ext uri="{FF2B5EF4-FFF2-40B4-BE49-F238E27FC236}">
                  <a16:creationId xmlns:a16="http://schemas.microsoft.com/office/drawing/2014/main" id="{61C8DBF7-7D74-694E-966C-1F7DE2546C53}"/>
                </a:ext>
              </a:extLst>
            </p:cNvPr>
            <p:cNvSpPr/>
            <p:nvPr/>
          </p:nvSpPr>
          <p:spPr>
            <a:xfrm>
              <a:off x="421200" y="1472620"/>
              <a:ext cx="11878339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16000" spc="-319" dirty="0"/>
                <a:t>Metaphor</a:t>
              </a:r>
              <a:endParaRPr sz="16000" spc="-319" dirty="0"/>
            </a:p>
          </p:txBody>
        </p:sp>
      </p:grpSp>
      <p:sp>
        <p:nvSpPr>
          <p:cNvPr id="290" name="Shape 290"/>
          <p:cNvSpPr/>
          <p:nvPr/>
        </p:nvSpPr>
        <p:spPr>
          <a:xfrm>
            <a:off x="15879271" y="10799040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/>
          <p:nvPr/>
        </p:nvSpPr>
        <p:spPr>
          <a:xfrm>
            <a:off x="1296073" y="1027403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03" name="Shape 303"/>
          <p:cNvSpPr/>
          <p:nvPr/>
        </p:nvSpPr>
        <p:spPr>
          <a:xfrm>
            <a:off x="5139761" y="1027657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308" name="Shape 308"/>
          <p:cNvSpPr/>
          <p:nvPr/>
        </p:nvSpPr>
        <p:spPr>
          <a:xfrm>
            <a:off x="12827137" y="1028165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 </a:t>
            </a:r>
          </a:p>
        </p:txBody>
      </p:sp>
      <p:sp>
        <p:nvSpPr>
          <p:cNvPr id="315" name="Shape 315"/>
          <p:cNvSpPr/>
          <p:nvPr/>
        </p:nvSpPr>
        <p:spPr>
          <a:xfrm>
            <a:off x="8983449" y="1027911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 </a:t>
            </a:r>
          </a:p>
        </p:txBody>
      </p:sp>
      <p:sp>
        <p:nvSpPr>
          <p:cNvPr id="316" name="Shape 316"/>
          <p:cNvSpPr/>
          <p:nvPr/>
        </p:nvSpPr>
        <p:spPr>
          <a:xfrm>
            <a:off x="16670825" y="1028419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17" name="Shape 317"/>
          <p:cNvSpPr/>
          <p:nvPr/>
        </p:nvSpPr>
        <p:spPr>
          <a:xfrm>
            <a:off x="15852330" y="12508777"/>
            <a:ext cx="8012304" cy="752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defRPr sz="2000" b="0">
                <a:solidFill>
                  <a:srgbClr val="91919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Image Attribution: U.S. Department of Agriculture, CC BY 2.0,</a:t>
            </a:r>
          </a:p>
          <a:p>
            <a:pPr algn="r">
              <a:defRPr sz="2000" b="0">
                <a:solidFill>
                  <a:srgbClr val="91919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 https://www.flickr.com/photos/usdagov/27264129734/</a:t>
            </a:r>
          </a:p>
        </p:txBody>
      </p:sp>
      <p:sp>
        <p:nvSpPr>
          <p:cNvPr id="318" name="Shape 318"/>
          <p:cNvSpPr/>
          <p:nvPr/>
        </p:nvSpPr>
        <p:spPr>
          <a:xfrm>
            <a:off x="20514513" y="1028673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1AB72DD-275E-3249-9E0C-24CC4D518EF2}"/>
              </a:ext>
            </a:extLst>
          </p:cNvPr>
          <p:cNvGrpSpPr/>
          <p:nvPr/>
        </p:nvGrpSpPr>
        <p:grpSpPr>
          <a:xfrm>
            <a:off x="-198633" y="-1055986"/>
            <a:ext cx="24632256" cy="14317239"/>
            <a:chOff x="-198633" y="-1055986"/>
            <a:chExt cx="24632256" cy="14317239"/>
          </a:xfrm>
        </p:grpSpPr>
        <p:pic>
          <p:nvPicPr>
            <p:cNvPr id="292" name="Design by Metaphor.jpg"/>
            <p:cNvPicPr>
              <a:picLocks noChangeAspect="1"/>
            </p:cNvPicPr>
            <p:nvPr/>
          </p:nvPicPr>
          <p:blipFill>
            <a:blip r:embed="rId2"/>
            <a:srcRect t="27003" b="27003"/>
            <a:stretch>
              <a:fillRect/>
            </a:stretch>
          </p:blipFill>
          <p:spPr>
            <a:xfrm>
              <a:off x="-198633" y="-8842"/>
              <a:ext cx="19615362" cy="601237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93" name="Shape 293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 rot="16200000">
              <a:off x="17562253" y="622118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>
              <a:off x="19899076" y="-477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2830622" y="9518166"/>
              <a:ext cx="18413906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1829128" y="8998895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00" name="Shape 300"/>
            <p:cNvSpPr/>
            <p:nvPr/>
          </p:nvSpPr>
          <p:spPr>
            <a:xfrm>
              <a:off x="21047569" y="899889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01" name="Shape 301"/>
            <p:cNvSpPr/>
            <p:nvPr/>
          </p:nvSpPr>
          <p:spPr>
            <a:xfrm>
              <a:off x="5672816" y="8998895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02" name="Shape 302"/>
            <p:cNvSpPr/>
            <p:nvPr/>
          </p:nvSpPr>
          <p:spPr>
            <a:xfrm>
              <a:off x="9516505" y="8998895"/>
              <a:ext cx="1038541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04" name="Shape 304"/>
            <p:cNvSpPr/>
            <p:nvPr/>
          </p:nvSpPr>
          <p:spPr>
            <a:xfrm rot="16200000">
              <a:off x="16477667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>
              <a:off x="18105091" y="3257850"/>
              <a:ext cx="6328532" cy="2107691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20797326" y="3825256"/>
              <a:ext cx="3424556" cy="981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 sz="2400">
                  <a:latin typeface="Montserrat Medium"/>
                  <a:ea typeface="Montserrat Medium"/>
                  <a:cs typeface="Montserrat Medium"/>
                  <a:sym typeface="Montserrat Medium"/>
                </a:rPr>
                <a:t>A partner, pen, paper</a:t>
              </a:r>
            </a:p>
          </p:txBody>
        </p:sp>
        <p:sp>
          <p:nvSpPr>
            <p:cNvPr id="307" name="Shape 307"/>
            <p:cNvSpPr/>
            <p:nvPr/>
          </p:nvSpPr>
          <p:spPr>
            <a:xfrm>
              <a:off x="13360193" y="8998895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09" name="Shape 309"/>
            <p:cNvSpPr/>
            <p:nvPr/>
          </p:nvSpPr>
          <p:spPr>
            <a:xfrm>
              <a:off x="17203881" y="8998895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10" name="Shape 310"/>
            <p:cNvSpPr/>
            <p:nvPr/>
          </p:nvSpPr>
          <p:spPr>
            <a:xfrm>
              <a:off x="-74732" y="632636"/>
              <a:ext cx="1197514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 rot="5400000">
              <a:off x="11378002" y="115779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-36632" y="3175080"/>
              <a:ext cx="11375764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 rot="5400000">
              <a:off x="10796761" y="370024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15852330" y="12508777"/>
              <a:ext cx="801230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U.S. Department of Agriculture, CC BY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https://www.flickr.com/photos/usdagov/27264129734/</a:t>
              </a:r>
            </a:p>
          </p:txBody>
        </p:sp>
        <p:sp>
          <p:nvSpPr>
            <p:cNvPr id="320" name="Shape 320"/>
            <p:cNvSpPr/>
            <p:nvPr/>
          </p:nvSpPr>
          <p:spPr>
            <a:xfrm>
              <a:off x="1280175" y="6608516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explore a problem domain through the application of several metaphors. Use the provided template (p.174) to get you started. Focus on your own design problem, or choose a design brief (p.138). </a:t>
              </a:r>
            </a:p>
          </p:txBody>
        </p:sp>
        <p:sp>
          <p:nvSpPr>
            <p:cNvPr id="32" name="Shape 141">
              <a:extLst>
                <a:ext uri="{FF2B5EF4-FFF2-40B4-BE49-F238E27FC236}">
                  <a16:creationId xmlns:a16="http://schemas.microsoft.com/office/drawing/2014/main" id="{72B8E20A-22AB-FB4C-B3DA-6C80BD51784B}"/>
                </a:ext>
              </a:extLst>
            </p:cNvPr>
            <p:cNvSpPr/>
            <p:nvPr/>
          </p:nvSpPr>
          <p:spPr>
            <a:xfrm>
              <a:off x="19445490" y="185573"/>
              <a:ext cx="4773361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50</a:t>
              </a:r>
            </a:p>
          </p:txBody>
        </p:sp>
        <p:sp>
          <p:nvSpPr>
            <p:cNvPr id="33" name="Shape 159">
              <a:extLst>
                <a:ext uri="{FF2B5EF4-FFF2-40B4-BE49-F238E27FC236}">
                  <a16:creationId xmlns:a16="http://schemas.microsoft.com/office/drawing/2014/main" id="{A632299B-75CA-594B-B857-9A34EB78C615}"/>
                </a:ext>
              </a:extLst>
            </p:cNvPr>
            <p:cNvSpPr/>
            <p:nvPr/>
          </p:nvSpPr>
          <p:spPr>
            <a:xfrm>
              <a:off x="421200" y="-1055986"/>
              <a:ext cx="11878339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Design by</a:t>
              </a:r>
            </a:p>
          </p:txBody>
        </p:sp>
        <p:sp>
          <p:nvSpPr>
            <p:cNvPr id="34" name="Shape 159">
              <a:extLst>
                <a:ext uri="{FF2B5EF4-FFF2-40B4-BE49-F238E27FC236}">
                  <a16:creationId xmlns:a16="http://schemas.microsoft.com/office/drawing/2014/main" id="{7C0A57B5-A247-0D41-89A6-A3A2CAC9C4A9}"/>
                </a:ext>
              </a:extLst>
            </p:cNvPr>
            <p:cNvSpPr/>
            <p:nvPr/>
          </p:nvSpPr>
          <p:spPr>
            <a:xfrm>
              <a:off x="421200" y="1472620"/>
              <a:ext cx="11878339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lang="en-AU" sz="16000" spc="-319" dirty="0"/>
                <a:t>Metaphor</a:t>
              </a:r>
              <a:endParaRPr sz="16000" spc="-319" dirty="0"/>
            </a:p>
          </p:txBody>
        </p:sp>
      </p:grpSp>
      <p:sp>
        <p:nvSpPr>
          <p:cNvPr id="321" name="Shape 321"/>
          <p:cNvSpPr/>
          <p:nvPr/>
        </p:nvSpPr>
        <p:spPr>
          <a:xfrm>
            <a:off x="19727029" y="10995331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02C78FF-8843-9443-85F3-1E1AAD5065F7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23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24" name="Shape 324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25" name="Shape 325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27" name="Shape 327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28" name="Shape 328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1262</Words>
  <Application>Microsoft Macintosh PowerPoint</Application>
  <PresentationFormat>Custom</PresentationFormat>
  <Paragraphs>165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3" baseType="lpstr">
      <vt:lpstr>Helvetica</vt:lpstr>
      <vt:lpstr>Montserrat Bold</vt:lpstr>
      <vt:lpstr>Montserrat-BoldItalic</vt:lpstr>
      <vt:lpstr>Helvetica Neue Light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15</cp:revision>
  <dcterms:modified xsi:type="dcterms:W3CDTF">2020-01-09T04:28:06Z</dcterms:modified>
</cp:coreProperties>
</file>